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09613" indent="-252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20813" indent="-506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32013" indent="-760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43213" indent="-1014413" algn="l" rtl="0" eaLnBrk="0" fontAlgn="base" hangingPunct="0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DD0"/>
    <a:srgbClr val="FFFFFF"/>
    <a:srgbClr val="808080"/>
    <a:srgbClr val="F1F1F1"/>
    <a:srgbClr val="F8F8F8"/>
    <a:srgbClr val="DDDDDD"/>
    <a:srgbClr val="EAEAEA"/>
    <a:srgbClr val="800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034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901895206243032E-2"/>
          <c:y val="1.4729950900163666E-2"/>
          <c:w val="0.88740245261984396"/>
          <c:h val="0.919803600654664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800080"/>
            </a:solidFill>
            <a:ln w="4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78-4E95-9612-576432F254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FF99"/>
            </a:solidFill>
            <a:ln w="4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8-4E95-9612-576432F2542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800000"/>
            </a:solidFill>
            <a:ln w="488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78-4E95-9612-576432F25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402672"/>
        <c:axId val="1"/>
        <c:axId val="0"/>
      </c:bar3DChart>
      <c:catAx>
        <c:axId val="18240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2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2402672"/>
        <c:crosses val="autoZero"/>
        <c:crossBetween val="between"/>
      </c:valAx>
      <c:spPr>
        <a:noFill/>
        <a:ln w="9773">
          <a:noFill/>
        </a:ln>
      </c:spPr>
    </c:plotArea>
    <c:legend>
      <c:legendPos val="r"/>
      <c:layout>
        <c:manualLayout>
          <c:xMode val="edge"/>
          <c:yMode val="edge"/>
          <c:x val="0.93868450390189517"/>
          <c:y val="0.45008183306055649"/>
          <c:w val="5.6856187290969896E-2"/>
          <c:h val="9.9836333878887074E-2"/>
        </c:manualLayout>
      </c:layout>
      <c:overlay val="0"/>
      <c:spPr>
        <a:noFill/>
        <a:ln w="1222">
          <a:solidFill>
            <a:schemeClr val="tx1"/>
          </a:solidFill>
          <a:prstDash val="solid"/>
        </a:ln>
      </c:spPr>
      <c:txPr>
        <a:bodyPr/>
        <a:lstStyle/>
        <a:p>
          <a:pPr>
            <a:defRPr sz="31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4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992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950F6128-ED96-4177-ADEB-C6433CBE5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096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208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320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4321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55873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7048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8222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9397" algn="l" defTabSz="14223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2109E4-50E8-4611-8199-2A065DE4CC98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8" y="10226677"/>
            <a:ext cx="3730836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4" y="18653127"/>
            <a:ext cx="30725533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711175" indent="0" algn="ctr">
              <a:buNone/>
              <a:defRPr/>
            </a:lvl2pPr>
            <a:lvl3pPr marL="1422349" indent="0" algn="ctr">
              <a:buNone/>
              <a:defRPr/>
            </a:lvl3pPr>
            <a:lvl4pPr marL="2133524" indent="0" algn="ctr">
              <a:buNone/>
              <a:defRPr/>
            </a:lvl4pPr>
            <a:lvl5pPr marL="2844698" indent="0" algn="ctr">
              <a:buNone/>
              <a:defRPr/>
            </a:lvl5pPr>
            <a:lvl6pPr marL="3555873" indent="0" algn="ctr">
              <a:buNone/>
              <a:defRPr/>
            </a:lvl6pPr>
            <a:lvl7pPr marL="4267048" indent="0" algn="ctr">
              <a:buNone/>
              <a:defRPr/>
            </a:lvl7pPr>
            <a:lvl8pPr marL="4978222" indent="0" algn="ctr">
              <a:buNone/>
              <a:defRPr/>
            </a:lvl8pPr>
            <a:lvl9pPr marL="56893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8BC0-038B-4C88-B65F-235B375A0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28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152C-F38F-4BE5-B0C8-F226AD9DC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51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317626"/>
            <a:ext cx="9874251" cy="280892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1317626"/>
            <a:ext cx="29423783" cy="280892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FB4E-67C8-4934-B1DF-0A88770A5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7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6918-E4FD-499C-BA55-7F515A496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08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1850"/>
            <a:ext cx="37308367" cy="654050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0950"/>
            <a:ext cx="37308367" cy="7200900"/>
          </a:xfrm>
        </p:spPr>
        <p:txBody>
          <a:bodyPr anchor="b"/>
          <a:lstStyle>
            <a:lvl1pPr marL="0" indent="0">
              <a:buNone/>
              <a:defRPr sz="3100"/>
            </a:lvl1pPr>
            <a:lvl2pPr marL="711175" indent="0">
              <a:buNone/>
              <a:defRPr sz="2800"/>
            </a:lvl2pPr>
            <a:lvl3pPr marL="1422349" indent="0">
              <a:buNone/>
              <a:defRPr sz="2500"/>
            </a:lvl3pPr>
            <a:lvl4pPr marL="2133524" indent="0">
              <a:buNone/>
              <a:defRPr sz="2200"/>
            </a:lvl4pPr>
            <a:lvl5pPr marL="2844698" indent="0">
              <a:buNone/>
              <a:defRPr sz="2200"/>
            </a:lvl5pPr>
            <a:lvl6pPr marL="3555873" indent="0">
              <a:buNone/>
              <a:defRPr sz="2200"/>
            </a:lvl6pPr>
            <a:lvl7pPr marL="4267048" indent="0">
              <a:buNone/>
              <a:defRPr sz="2200"/>
            </a:lvl7pPr>
            <a:lvl8pPr marL="4978222" indent="0">
              <a:buNone/>
              <a:defRPr sz="2200"/>
            </a:lvl8pPr>
            <a:lvl9pPr marL="5689397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67132-0B70-4D5E-ACF9-1DEDF59CE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7680326"/>
            <a:ext cx="19649016" cy="2172652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1" y="7680326"/>
            <a:ext cx="19649017" cy="2172652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DC1C1-A5F2-40FA-912F-2464E8E31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55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7369176"/>
            <a:ext cx="19392900" cy="307022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175" indent="0">
              <a:buNone/>
              <a:defRPr sz="3100" b="1"/>
            </a:lvl2pPr>
            <a:lvl3pPr marL="1422349" indent="0">
              <a:buNone/>
              <a:defRPr sz="2800" b="1"/>
            </a:lvl3pPr>
            <a:lvl4pPr marL="2133524" indent="0">
              <a:buNone/>
              <a:defRPr sz="2500" b="1"/>
            </a:lvl4pPr>
            <a:lvl5pPr marL="2844698" indent="0">
              <a:buNone/>
              <a:defRPr sz="2500" b="1"/>
            </a:lvl5pPr>
            <a:lvl6pPr marL="3555873" indent="0">
              <a:buNone/>
              <a:defRPr sz="2500" b="1"/>
            </a:lvl6pPr>
            <a:lvl7pPr marL="4267048" indent="0">
              <a:buNone/>
              <a:defRPr sz="2500" b="1"/>
            </a:lvl7pPr>
            <a:lvl8pPr marL="4978222" indent="0">
              <a:buNone/>
              <a:defRPr sz="2500" b="1"/>
            </a:lvl8pPr>
            <a:lvl9pPr marL="5689397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0439401"/>
            <a:ext cx="19392900" cy="1896745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7369176"/>
            <a:ext cx="19399251" cy="3070224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1175" indent="0">
              <a:buNone/>
              <a:defRPr sz="3100" b="1"/>
            </a:lvl2pPr>
            <a:lvl3pPr marL="1422349" indent="0">
              <a:buNone/>
              <a:defRPr sz="2800" b="1"/>
            </a:lvl3pPr>
            <a:lvl4pPr marL="2133524" indent="0">
              <a:buNone/>
              <a:defRPr sz="2500" b="1"/>
            </a:lvl4pPr>
            <a:lvl5pPr marL="2844698" indent="0">
              <a:buNone/>
              <a:defRPr sz="2500" b="1"/>
            </a:lvl5pPr>
            <a:lvl6pPr marL="3555873" indent="0">
              <a:buNone/>
              <a:defRPr sz="2500" b="1"/>
            </a:lvl6pPr>
            <a:lvl7pPr marL="4267048" indent="0">
              <a:buNone/>
              <a:defRPr sz="2500" b="1"/>
            </a:lvl7pPr>
            <a:lvl8pPr marL="4978222" indent="0">
              <a:buNone/>
              <a:defRPr sz="2500" b="1"/>
            </a:lvl8pPr>
            <a:lvl9pPr marL="5689397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10439401"/>
            <a:ext cx="19399251" cy="18967450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BADC-6CBD-46A5-B5EA-5090DD20B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09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86E0-4E8A-4123-870A-FCF18D981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56A3-2620-4BA4-990F-2D8094A64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311277"/>
            <a:ext cx="14439900" cy="5578474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311277"/>
            <a:ext cx="24536400" cy="2809557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6889750"/>
            <a:ext cx="14439900" cy="22517100"/>
          </a:xfrm>
        </p:spPr>
        <p:txBody>
          <a:bodyPr/>
          <a:lstStyle>
            <a:lvl1pPr marL="0" indent="0">
              <a:buNone/>
              <a:defRPr sz="2200"/>
            </a:lvl1pPr>
            <a:lvl2pPr marL="711175" indent="0">
              <a:buNone/>
              <a:defRPr sz="1900"/>
            </a:lvl2pPr>
            <a:lvl3pPr marL="1422349" indent="0">
              <a:buNone/>
              <a:defRPr sz="1600"/>
            </a:lvl3pPr>
            <a:lvl4pPr marL="2133524" indent="0">
              <a:buNone/>
              <a:defRPr sz="1400"/>
            </a:lvl4pPr>
            <a:lvl5pPr marL="2844698" indent="0">
              <a:buNone/>
              <a:defRPr sz="1400"/>
            </a:lvl5pPr>
            <a:lvl6pPr marL="3555873" indent="0">
              <a:buNone/>
              <a:defRPr sz="1400"/>
            </a:lvl6pPr>
            <a:lvl7pPr marL="4267048" indent="0">
              <a:buNone/>
              <a:defRPr sz="1400"/>
            </a:lvl7pPr>
            <a:lvl8pPr marL="4978222" indent="0">
              <a:buNone/>
              <a:defRPr sz="1400"/>
            </a:lvl8pPr>
            <a:lvl9pPr marL="568939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4C08-1DD4-4226-903D-8CAF6EB69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71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23044150"/>
            <a:ext cx="26335567" cy="27178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2940050"/>
            <a:ext cx="26335567" cy="19751676"/>
          </a:xfrm>
        </p:spPr>
        <p:txBody>
          <a:bodyPr/>
          <a:lstStyle>
            <a:lvl1pPr marL="0" indent="0">
              <a:buNone/>
              <a:defRPr sz="5000"/>
            </a:lvl1pPr>
            <a:lvl2pPr marL="711175" indent="0">
              <a:buNone/>
              <a:defRPr sz="4400"/>
            </a:lvl2pPr>
            <a:lvl3pPr marL="1422349" indent="0">
              <a:buNone/>
              <a:defRPr sz="3700"/>
            </a:lvl3pPr>
            <a:lvl4pPr marL="2133524" indent="0">
              <a:buNone/>
              <a:defRPr sz="3100"/>
            </a:lvl4pPr>
            <a:lvl5pPr marL="2844698" indent="0">
              <a:buNone/>
              <a:defRPr sz="3100"/>
            </a:lvl5pPr>
            <a:lvl6pPr marL="3555873" indent="0">
              <a:buNone/>
              <a:defRPr sz="3100"/>
            </a:lvl6pPr>
            <a:lvl7pPr marL="4267048" indent="0">
              <a:buNone/>
              <a:defRPr sz="3100"/>
            </a:lvl7pPr>
            <a:lvl8pPr marL="4978222" indent="0">
              <a:buNone/>
              <a:defRPr sz="3100"/>
            </a:lvl8pPr>
            <a:lvl9pPr marL="5689397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25761950"/>
            <a:ext cx="26335567" cy="3863976"/>
          </a:xfrm>
        </p:spPr>
        <p:txBody>
          <a:bodyPr/>
          <a:lstStyle>
            <a:lvl1pPr marL="0" indent="0">
              <a:buNone/>
              <a:defRPr sz="2200"/>
            </a:lvl1pPr>
            <a:lvl2pPr marL="711175" indent="0">
              <a:buNone/>
              <a:defRPr sz="1900"/>
            </a:lvl2pPr>
            <a:lvl3pPr marL="1422349" indent="0">
              <a:buNone/>
              <a:defRPr sz="1600"/>
            </a:lvl3pPr>
            <a:lvl4pPr marL="2133524" indent="0">
              <a:buNone/>
              <a:defRPr sz="1400"/>
            </a:lvl4pPr>
            <a:lvl5pPr marL="2844698" indent="0">
              <a:buNone/>
              <a:defRPr sz="1400"/>
            </a:lvl5pPr>
            <a:lvl6pPr marL="3555873" indent="0">
              <a:buNone/>
              <a:defRPr sz="1400"/>
            </a:lvl6pPr>
            <a:lvl7pPr marL="4267048" indent="0">
              <a:buNone/>
              <a:defRPr sz="1400"/>
            </a:lvl7pPr>
            <a:lvl8pPr marL="4978222" indent="0">
              <a:buNone/>
              <a:defRPr sz="1400"/>
            </a:lvl8pPr>
            <a:lvl9pPr marL="568939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9240-AF73-492A-80D5-97EBFC093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91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4" tIns="219447" rIns="438894" bIns="2194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8350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8350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94" tIns="219447" rIns="438894" bIns="2194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700"/>
            </a:lvl1pPr>
          </a:lstStyle>
          <a:p>
            <a:pPr>
              <a:defRPr/>
            </a:pPr>
            <a:fld id="{982C23FA-5F35-4D38-8745-32D16B12E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711175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1422349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2133524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2844698" algn="ctr" defTabSz="4388047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78738" indent="-1095375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4250" indent="-1095375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586131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1297306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2008480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2719655" indent="-1096394" algn="l" defTabSz="4388047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75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349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24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698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5873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7048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8222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9397" algn="l" defTabSz="142234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3" descr="cornerTR"/>
          <p:cNvPicPr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8138" y="0"/>
            <a:ext cx="14343062" cy="1075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465263" y="838200"/>
            <a:ext cx="318897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4387850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78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785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785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785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>
                <a:latin typeface="Arial Black" panose="020B0A04020102020204" pitchFamily="34" charset="0"/>
              </a:rPr>
              <a:t>Insert Your Poster Title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>
                <a:latin typeface="Arial Black" panose="020B0A04020102020204" pitchFamily="34" charset="0"/>
              </a:rPr>
              <a:t>A Second Line of Your Poster Title Can Go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500" b="1">
                <a:cs typeface="Arial" panose="020B0604020202020204" pitchFamily="34" charset="0"/>
              </a:rPr>
              <a:t>Authors and Institutions Can Go Here</a:t>
            </a:r>
          </a:p>
        </p:txBody>
      </p:sp>
      <p:sp>
        <p:nvSpPr>
          <p:cNvPr id="3076" name="Text Box 38"/>
          <p:cNvSpPr txBox="1">
            <a:spLocks noChangeArrowheads="1"/>
          </p:cNvSpPr>
          <p:nvPr/>
        </p:nvSpPr>
        <p:spPr bwMode="auto">
          <a:xfrm>
            <a:off x="1465263" y="7620000"/>
            <a:ext cx="914082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Abstract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8700"/>
          </a:p>
        </p:txBody>
      </p:sp>
      <p:sp>
        <p:nvSpPr>
          <p:cNvPr id="3077" name="Text Box 39"/>
          <p:cNvSpPr txBox="1">
            <a:spLocks noChangeArrowheads="1"/>
          </p:cNvSpPr>
          <p:nvPr/>
        </p:nvSpPr>
        <p:spPr bwMode="auto">
          <a:xfrm>
            <a:off x="12071350" y="7620000"/>
            <a:ext cx="9142413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Objective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22677438" y="7620000"/>
            <a:ext cx="9142412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12071350" y="15236825"/>
            <a:ext cx="9142413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3400">
              <a:cs typeface="Arial" panose="020B0604020202020204" pitchFamily="34" charset="0"/>
            </a:endParaRPr>
          </a:p>
        </p:txBody>
      </p:sp>
      <p:sp>
        <p:nvSpPr>
          <p:cNvPr id="3080" name="Text Box 52"/>
          <p:cNvSpPr txBox="1">
            <a:spLocks noChangeArrowheads="1"/>
          </p:cNvSpPr>
          <p:nvPr/>
        </p:nvSpPr>
        <p:spPr bwMode="auto">
          <a:xfrm>
            <a:off x="33285113" y="23968075"/>
            <a:ext cx="91408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782" tIns="56889" rIns="113782" bIns="56889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cs typeface="Arial" panose="020B0604020202020204" pitchFamily="34" charset="0"/>
              </a:rPr>
              <a:t>Text goes here</a:t>
            </a:r>
          </a:p>
        </p:txBody>
      </p:sp>
      <p:grpSp>
        <p:nvGrpSpPr>
          <p:cNvPr id="3081" name="Group 126"/>
          <p:cNvGrpSpPr>
            <a:grpSpLocks/>
          </p:cNvGrpSpPr>
          <p:nvPr/>
        </p:nvGrpSpPr>
        <p:grpSpPr bwMode="auto">
          <a:xfrm>
            <a:off x="23226713" y="24279225"/>
            <a:ext cx="8042275" cy="5461000"/>
            <a:chOff x="10973" y="7647"/>
            <a:chExt cx="3800" cy="1720"/>
          </a:xfrm>
        </p:grpSpPr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0973" y="7873"/>
              <a:ext cx="3800" cy="1494"/>
              <a:chOff x="5927" y="8539"/>
              <a:chExt cx="3800" cy="1494"/>
            </a:xfrm>
          </p:grpSpPr>
          <p:sp>
            <p:nvSpPr>
              <p:cNvPr id="3095" name="Rectangle 5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8700"/>
              </a:p>
            </p:txBody>
          </p:sp>
          <p:sp>
            <p:nvSpPr>
              <p:cNvPr id="3096" name="Line 59"/>
              <p:cNvSpPr>
                <a:spLocks noChangeShapeType="1"/>
              </p:cNvSpPr>
              <p:nvPr/>
            </p:nvSpPr>
            <p:spPr bwMode="auto">
              <a:xfrm>
                <a:off x="6091" y="978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60"/>
              <p:cNvSpPr>
                <a:spLocks noChangeShapeType="1"/>
              </p:cNvSpPr>
              <p:nvPr/>
            </p:nvSpPr>
            <p:spPr bwMode="auto">
              <a:xfrm>
                <a:off x="6091" y="96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61"/>
              <p:cNvSpPr>
                <a:spLocks noChangeShapeType="1"/>
              </p:cNvSpPr>
              <p:nvPr/>
            </p:nvSpPr>
            <p:spPr bwMode="auto">
              <a:xfrm>
                <a:off x="6091" y="948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62"/>
              <p:cNvSpPr>
                <a:spLocks noChangeShapeType="1"/>
              </p:cNvSpPr>
              <p:nvPr/>
            </p:nvSpPr>
            <p:spPr bwMode="auto">
              <a:xfrm>
                <a:off x="6091" y="9336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63"/>
              <p:cNvSpPr>
                <a:spLocks noChangeShapeType="1"/>
              </p:cNvSpPr>
              <p:nvPr/>
            </p:nvSpPr>
            <p:spPr bwMode="auto">
              <a:xfrm>
                <a:off x="6091" y="91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64"/>
              <p:cNvSpPr>
                <a:spLocks noChangeShapeType="1"/>
              </p:cNvSpPr>
              <p:nvPr/>
            </p:nvSpPr>
            <p:spPr bwMode="auto">
              <a:xfrm>
                <a:off x="6091" y="903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65"/>
              <p:cNvSpPr>
                <a:spLocks noChangeShapeType="1"/>
              </p:cNvSpPr>
              <p:nvPr/>
            </p:nvSpPr>
            <p:spPr bwMode="auto">
              <a:xfrm>
                <a:off x="6091" y="8885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66"/>
              <p:cNvSpPr>
                <a:spLocks noChangeShapeType="1"/>
              </p:cNvSpPr>
              <p:nvPr/>
            </p:nvSpPr>
            <p:spPr bwMode="auto">
              <a:xfrm>
                <a:off x="6091" y="873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67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Rectangle 68"/>
              <p:cNvSpPr>
                <a:spLocks noChangeArrowheads="1"/>
              </p:cNvSpPr>
              <p:nvPr/>
            </p:nvSpPr>
            <p:spPr bwMode="auto">
              <a:xfrm>
                <a:off x="6091" y="8584"/>
                <a:ext cx="3136" cy="13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8700"/>
              </a:p>
            </p:txBody>
          </p:sp>
          <p:sp>
            <p:nvSpPr>
              <p:cNvPr id="3106" name="Freeform 69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70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71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72"/>
              <p:cNvSpPr>
                <a:spLocks/>
              </p:cNvSpPr>
              <p:nvPr/>
            </p:nvSpPr>
            <p:spPr bwMode="auto">
              <a:xfrm>
                <a:off x="6091" y="9261"/>
                <a:ext cx="3136" cy="676"/>
              </a:xfrm>
              <a:custGeom>
                <a:avLst/>
                <a:gdLst>
                  <a:gd name="T0" fmla="*/ 0 w 3136"/>
                  <a:gd name="T1" fmla="*/ 676 h 676"/>
                  <a:gd name="T2" fmla="*/ 0 w 3136"/>
                  <a:gd name="T3" fmla="*/ 523 h 676"/>
                  <a:gd name="T4" fmla="*/ 1044 w 3136"/>
                  <a:gd name="T5" fmla="*/ 470 h 676"/>
                  <a:gd name="T6" fmla="*/ 2092 w 3136"/>
                  <a:gd name="T7" fmla="*/ 0 h 676"/>
                  <a:gd name="T8" fmla="*/ 3136 w 3136"/>
                  <a:gd name="T9" fmla="*/ 523 h 676"/>
                  <a:gd name="T10" fmla="*/ 3136 w 3136"/>
                  <a:gd name="T11" fmla="*/ 676 h 676"/>
                  <a:gd name="T12" fmla="*/ 2092 w 3136"/>
                  <a:gd name="T13" fmla="*/ 676 h 676"/>
                  <a:gd name="T14" fmla="*/ 1044 w 3136"/>
                  <a:gd name="T15" fmla="*/ 676 h 676"/>
                  <a:gd name="T16" fmla="*/ 0 w 3136"/>
                  <a:gd name="T17" fmla="*/ 676 h 6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676"/>
                  <a:gd name="T29" fmla="*/ 3136 w 3136"/>
                  <a:gd name="T30" fmla="*/ 676 h 67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676">
                    <a:moveTo>
                      <a:pt x="0" y="676"/>
                    </a:moveTo>
                    <a:lnTo>
                      <a:pt x="0" y="523"/>
                    </a:lnTo>
                    <a:lnTo>
                      <a:pt x="1044" y="470"/>
                    </a:lnTo>
                    <a:lnTo>
                      <a:pt x="2092" y="0"/>
                    </a:lnTo>
                    <a:lnTo>
                      <a:pt x="3136" y="523"/>
                    </a:lnTo>
                    <a:lnTo>
                      <a:pt x="3136" y="676"/>
                    </a:lnTo>
                    <a:lnTo>
                      <a:pt x="2092" y="676"/>
                    </a:lnTo>
                    <a:lnTo>
                      <a:pt x="1044" y="676"/>
                    </a:lnTo>
                    <a:lnTo>
                      <a:pt x="0" y="676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73"/>
              <p:cNvSpPr>
                <a:spLocks/>
              </p:cNvSpPr>
              <p:nvPr/>
            </p:nvSpPr>
            <p:spPr bwMode="auto">
              <a:xfrm>
                <a:off x="6091" y="9000"/>
                <a:ext cx="3136" cy="784"/>
              </a:xfrm>
              <a:custGeom>
                <a:avLst/>
                <a:gdLst>
                  <a:gd name="T0" fmla="*/ 0 w 3136"/>
                  <a:gd name="T1" fmla="*/ 784 h 784"/>
                  <a:gd name="T2" fmla="*/ 0 w 3136"/>
                  <a:gd name="T3" fmla="*/ 553 h 784"/>
                  <a:gd name="T4" fmla="*/ 1044 w 3136"/>
                  <a:gd name="T5" fmla="*/ 441 h 784"/>
                  <a:gd name="T6" fmla="*/ 2092 w 3136"/>
                  <a:gd name="T7" fmla="*/ 0 h 784"/>
                  <a:gd name="T8" fmla="*/ 3136 w 3136"/>
                  <a:gd name="T9" fmla="*/ 546 h 784"/>
                  <a:gd name="T10" fmla="*/ 3136 w 3136"/>
                  <a:gd name="T11" fmla="*/ 784 h 784"/>
                  <a:gd name="T12" fmla="*/ 2092 w 3136"/>
                  <a:gd name="T13" fmla="*/ 261 h 784"/>
                  <a:gd name="T14" fmla="*/ 1044 w 3136"/>
                  <a:gd name="T15" fmla="*/ 731 h 784"/>
                  <a:gd name="T16" fmla="*/ 0 w 3136"/>
                  <a:gd name="T17" fmla="*/ 784 h 7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784"/>
                  <a:gd name="T29" fmla="*/ 3136 w 3136"/>
                  <a:gd name="T30" fmla="*/ 784 h 7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784">
                    <a:moveTo>
                      <a:pt x="0" y="784"/>
                    </a:moveTo>
                    <a:lnTo>
                      <a:pt x="0" y="553"/>
                    </a:lnTo>
                    <a:lnTo>
                      <a:pt x="1044" y="441"/>
                    </a:lnTo>
                    <a:lnTo>
                      <a:pt x="2092" y="0"/>
                    </a:lnTo>
                    <a:lnTo>
                      <a:pt x="3136" y="546"/>
                    </a:lnTo>
                    <a:lnTo>
                      <a:pt x="3136" y="784"/>
                    </a:lnTo>
                    <a:lnTo>
                      <a:pt x="2092" y="261"/>
                    </a:lnTo>
                    <a:lnTo>
                      <a:pt x="1044" y="731"/>
                    </a:lnTo>
                    <a:lnTo>
                      <a:pt x="0" y="78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74"/>
              <p:cNvSpPr>
                <a:spLocks/>
              </p:cNvSpPr>
              <p:nvPr/>
            </p:nvSpPr>
            <p:spPr bwMode="auto">
              <a:xfrm>
                <a:off x="6091" y="8662"/>
                <a:ext cx="3136" cy="891"/>
              </a:xfrm>
              <a:custGeom>
                <a:avLst/>
                <a:gdLst>
                  <a:gd name="T0" fmla="*/ 0 w 3136"/>
                  <a:gd name="T1" fmla="*/ 891 h 891"/>
                  <a:gd name="T2" fmla="*/ 0 w 3136"/>
                  <a:gd name="T3" fmla="*/ 547 h 891"/>
                  <a:gd name="T4" fmla="*/ 1044 w 3136"/>
                  <a:gd name="T5" fmla="*/ 426 h 891"/>
                  <a:gd name="T6" fmla="*/ 2092 w 3136"/>
                  <a:gd name="T7" fmla="*/ 0 h 891"/>
                  <a:gd name="T8" fmla="*/ 3136 w 3136"/>
                  <a:gd name="T9" fmla="*/ 554 h 891"/>
                  <a:gd name="T10" fmla="*/ 3136 w 3136"/>
                  <a:gd name="T11" fmla="*/ 884 h 891"/>
                  <a:gd name="T12" fmla="*/ 2092 w 3136"/>
                  <a:gd name="T13" fmla="*/ 338 h 891"/>
                  <a:gd name="T14" fmla="*/ 1044 w 3136"/>
                  <a:gd name="T15" fmla="*/ 779 h 891"/>
                  <a:gd name="T16" fmla="*/ 0 w 3136"/>
                  <a:gd name="T17" fmla="*/ 891 h 8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36"/>
                  <a:gd name="T28" fmla="*/ 0 h 891"/>
                  <a:gd name="T29" fmla="*/ 3136 w 3136"/>
                  <a:gd name="T30" fmla="*/ 891 h 8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36" h="891">
                    <a:moveTo>
                      <a:pt x="0" y="891"/>
                    </a:moveTo>
                    <a:lnTo>
                      <a:pt x="0" y="547"/>
                    </a:lnTo>
                    <a:lnTo>
                      <a:pt x="1044" y="426"/>
                    </a:lnTo>
                    <a:lnTo>
                      <a:pt x="2092" y="0"/>
                    </a:lnTo>
                    <a:lnTo>
                      <a:pt x="3136" y="554"/>
                    </a:lnTo>
                    <a:lnTo>
                      <a:pt x="3136" y="884"/>
                    </a:lnTo>
                    <a:lnTo>
                      <a:pt x="2092" y="338"/>
                    </a:lnTo>
                    <a:lnTo>
                      <a:pt x="1044" y="779"/>
                    </a:lnTo>
                    <a:lnTo>
                      <a:pt x="0" y="891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75"/>
              <p:cNvSpPr>
                <a:spLocks noChangeShapeType="1"/>
              </p:cNvSpPr>
              <p:nvPr/>
            </p:nvSpPr>
            <p:spPr bwMode="auto">
              <a:xfrm>
                <a:off x="6091" y="8584"/>
                <a:ext cx="0" cy="135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76"/>
              <p:cNvSpPr>
                <a:spLocks noChangeShapeType="1"/>
              </p:cNvSpPr>
              <p:nvPr/>
            </p:nvSpPr>
            <p:spPr bwMode="auto">
              <a:xfrm>
                <a:off x="6066" y="993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77"/>
              <p:cNvSpPr>
                <a:spLocks noChangeShapeType="1"/>
              </p:cNvSpPr>
              <p:nvPr/>
            </p:nvSpPr>
            <p:spPr bwMode="auto">
              <a:xfrm>
                <a:off x="6066" y="9787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78"/>
              <p:cNvSpPr>
                <a:spLocks noChangeShapeType="1"/>
              </p:cNvSpPr>
              <p:nvPr/>
            </p:nvSpPr>
            <p:spPr bwMode="auto">
              <a:xfrm>
                <a:off x="6066" y="96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79"/>
              <p:cNvSpPr>
                <a:spLocks noChangeShapeType="1"/>
              </p:cNvSpPr>
              <p:nvPr/>
            </p:nvSpPr>
            <p:spPr bwMode="auto">
              <a:xfrm>
                <a:off x="6066" y="948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80"/>
              <p:cNvSpPr>
                <a:spLocks noChangeShapeType="1"/>
              </p:cNvSpPr>
              <p:nvPr/>
            </p:nvSpPr>
            <p:spPr bwMode="auto">
              <a:xfrm>
                <a:off x="6066" y="9336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81"/>
              <p:cNvSpPr>
                <a:spLocks noChangeShapeType="1"/>
              </p:cNvSpPr>
              <p:nvPr/>
            </p:nvSpPr>
            <p:spPr bwMode="auto">
              <a:xfrm>
                <a:off x="6066" y="91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82"/>
              <p:cNvSpPr>
                <a:spLocks noChangeShapeType="1"/>
              </p:cNvSpPr>
              <p:nvPr/>
            </p:nvSpPr>
            <p:spPr bwMode="auto">
              <a:xfrm>
                <a:off x="6066" y="903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6066" y="8885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6066" y="873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6066" y="8584"/>
                <a:ext cx="25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86"/>
              <p:cNvSpPr>
                <a:spLocks noChangeShapeType="1"/>
              </p:cNvSpPr>
              <p:nvPr/>
            </p:nvSpPr>
            <p:spPr bwMode="auto">
              <a:xfrm>
                <a:off x="6091" y="9937"/>
                <a:ext cx="3136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87"/>
              <p:cNvSpPr>
                <a:spLocks noChangeShapeType="1"/>
              </p:cNvSpPr>
              <p:nvPr/>
            </p:nvSpPr>
            <p:spPr bwMode="auto">
              <a:xfrm flipV="1">
                <a:off x="6091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88"/>
              <p:cNvSpPr>
                <a:spLocks noChangeShapeType="1"/>
              </p:cNvSpPr>
              <p:nvPr/>
            </p:nvSpPr>
            <p:spPr bwMode="auto">
              <a:xfrm flipV="1">
                <a:off x="7135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89"/>
              <p:cNvSpPr>
                <a:spLocks noChangeShapeType="1"/>
              </p:cNvSpPr>
              <p:nvPr/>
            </p:nvSpPr>
            <p:spPr bwMode="auto">
              <a:xfrm flipV="1">
                <a:off x="8183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90"/>
              <p:cNvSpPr>
                <a:spLocks noChangeShapeType="1"/>
              </p:cNvSpPr>
              <p:nvPr/>
            </p:nvSpPr>
            <p:spPr bwMode="auto">
              <a:xfrm flipV="1">
                <a:off x="9227" y="9937"/>
                <a:ext cx="0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Rectangle 91"/>
              <p:cNvSpPr>
                <a:spLocks noChangeArrowheads="1"/>
              </p:cNvSpPr>
              <p:nvPr/>
            </p:nvSpPr>
            <p:spPr bwMode="auto">
              <a:xfrm>
                <a:off x="6007" y="9892"/>
                <a:ext cx="4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0</a:t>
                </a:r>
                <a:endParaRPr lang="en-US" altLang="en-US" sz="14000"/>
              </a:p>
            </p:txBody>
          </p:sp>
          <p:sp>
            <p:nvSpPr>
              <p:cNvPr id="3129" name="Rectangle 92"/>
              <p:cNvSpPr>
                <a:spLocks noChangeArrowheads="1"/>
              </p:cNvSpPr>
              <p:nvPr/>
            </p:nvSpPr>
            <p:spPr bwMode="auto">
              <a:xfrm>
                <a:off x="5967" y="9743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20</a:t>
                </a:r>
                <a:endParaRPr lang="en-US" altLang="en-US" sz="14000"/>
              </a:p>
            </p:txBody>
          </p:sp>
          <p:sp>
            <p:nvSpPr>
              <p:cNvPr id="3130" name="Rectangle 93"/>
              <p:cNvSpPr>
                <a:spLocks noChangeArrowheads="1"/>
              </p:cNvSpPr>
              <p:nvPr/>
            </p:nvSpPr>
            <p:spPr bwMode="auto">
              <a:xfrm>
                <a:off x="5967" y="959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40</a:t>
                </a:r>
                <a:endParaRPr lang="en-US" altLang="en-US" sz="14000"/>
              </a:p>
            </p:txBody>
          </p:sp>
          <p:sp>
            <p:nvSpPr>
              <p:cNvPr id="3131" name="Rectangle 94"/>
              <p:cNvSpPr>
                <a:spLocks noChangeArrowheads="1"/>
              </p:cNvSpPr>
              <p:nvPr/>
            </p:nvSpPr>
            <p:spPr bwMode="auto">
              <a:xfrm>
                <a:off x="5967" y="944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60</a:t>
                </a:r>
                <a:endParaRPr lang="en-US" altLang="en-US" sz="14000"/>
              </a:p>
            </p:txBody>
          </p:sp>
          <p:sp>
            <p:nvSpPr>
              <p:cNvPr id="3132" name="Rectangle 95"/>
              <p:cNvSpPr>
                <a:spLocks noChangeArrowheads="1"/>
              </p:cNvSpPr>
              <p:nvPr/>
            </p:nvSpPr>
            <p:spPr bwMode="auto">
              <a:xfrm>
                <a:off x="5967" y="9291"/>
                <a:ext cx="94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80</a:t>
                </a:r>
                <a:endParaRPr lang="en-US" altLang="en-US" sz="14000"/>
              </a:p>
            </p:txBody>
          </p:sp>
          <p:sp>
            <p:nvSpPr>
              <p:cNvPr id="3133" name="Rectangle 96"/>
              <p:cNvSpPr>
                <a:spLocks noChangeArrowheads="1"/>
              </p:cNvSpPr>
              <p:nvPr/>
            </p:nvSpPr>
            <p:spPr bwMode="auto">
              <a:xfrm>
                <a:off x="5927" y="9140"/>
                <a:ext cx="1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100</a:t>
                </a:r>
                <a:endParaRPr lang="en-US" altLang="en-US" sz="14000"/>
              </a:p>
            </p:txBody>
          </p:sp>
          <p:sp>
            <p:nvSpPr>
              <p:cNvPr id="3134" name="Rectangle 97"/>
              <p:cNvSpPr>
                <a:spLocks noChangeArrowheads="1"/>
              </p:cNvSpPr>
              <p:nvPr/>
            </p:nvSpPr>
            <p:spPr bwMode="auto">
              <a:xfrm>
                <a:off x="5927" y="8990"/>
                <a:ext cx="1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120</a:t>
                </a:r>
                <a:endParaRPr lang="en-US" altLang="en-US" sz="14000"/>
              </a:p>
            </p:txBody>
          </p:sp>
          <p:sp>
            <p:nvSpPr>
              <p:cNvPr id="3135" name="Rectangle 98"/>
              <p:cNvSpPr>
                <a:spLocks noChangeArrowheads="1"/>
              </p:cNvSpPr>
              <p:nvPr/>
            </p:nvSpPr>
            <p:spPr bwMode="auto">
              <a:xfrm>
                <a:off x="5927" y="8840"/>
                <a:ext cx="1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140</a:t>
                </a:r>
                <a:endParaRPr lang="en-US" altLang="en-US" sz="14000"/>
              </a:p>
            </p:txBody>
          </p:sp>
          <p:sp>
            <p:nvSpPr>
              <p:cNvPr id="3136" name="Rectangle 99"/>
              <p:cNvSpPr>
                <a:spLocks noChangeArrowheads="1"/>
              </p:cNvSpPr>
              <p:nvPr/>
            </p:nvSpPr>
            <p:spPr bwMode="auto">
              <a:xfrm>
                <a:off x="5927" y="8689"/>
                <a:ext cx="1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160</a:t>
                </a:r>
                <a:endParaRPr lang="en-US" altLang="en-US" sz="14000"/>
              </a:p>
            </p:txBody>
          </p:sp>
          <p:sp>
            <p:nvSpPr>
              <p:cNvPr id="3137" name="Rectangle 100"/>
              <p:cNvSpPr>
                <a:spLocks noChangeArrowheads="1"/>
              </p:cNvSpPr>
              <p:nvPr/>
            </p:nvSpPr>
            <p:spPr bwMode="auto">
              <a:xfrm>
                <a:off x="5927" y="8539"/>
                <a:ext cx="14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180</a:t>
                </a:r>
                <a:endParaRPr lang="en-US" altLang="en-US" sz="14000"/>
              </a:p>
            </p:txBody>
          </p:sp>
          <p:sp>
            <p:nvSpPr>
              <p:cNvPr id="3138" name="Rectangle 101"/>
              <p:cNvSpPr>
                <a:spLocks noChangeArrowheads="1"/>
              </p:cNvSpPr>
              <p:nvPr/>
            </p:nvSpPr>
            <p:spPr bwMode="auto">
              <a:xfrm>
                <a:off x="5971" y="9965"/>
                <a:ext cx="273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1st Qtr</a:t>
                </a:r>
                <a:endParaRPr lang="en-US" altLang="en-US" sz="14000"/>
              </a:p>
            </p:txBody>
          </p:sp>
          <p:sp>
            <p:nvSpPr>
              <p:cNvPr id="3139" name="Rectangle 102"/>
              <p:cNvSpPr>
                <a:spLocks noChangeArrowheads="1"/>
              </p:cNvSpPr>
              <p:nvPr/>
            </p:nvSpPr>
            <p:spPr bwMode="auto">
              <a:xfrm>
                <a:off x="7003" y="9965"/>
                <a:ext cx="301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2nd Qtr</a:t>
                </a:r>
                <a:endParaRPr lang="en-US" altLang="en-US" sz="14000"/>
              </a:p>
            </p:txBody>
          </p:sp>
          <p:sp>
            <p:nvSpPr>
              <p:cNvPr id="3140" name="Rectangle 103"/>
              <p:cNvSpPr>
                <a:spLocks noChangeArrowheads="1"/>
              </p:cNvSpPr>
              <p:nvPr/>
            </p:nvSpPr>
            <p:spPr bwMode="auto">
              <a:xfrm>
                <a:off x="8060" y="9965"/>
                <a:ext cx="282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3rd Qtr</a:t>
                </a:r>
                <a:endParaRPr lang="en-US" altLang="en-US" sz="14000"/>
              </a:p>
            </p:txBody>
          </p:sp>
          <p:sp>
            <p:nvSpPr>
              <p:cNvPr id="3141" name="Rectangle 104"/>
              <p:cNvSpPr>
                <a:spLocks noChangeArrowheads="1"/>
              </p:cNvSpPr>
              <p:nvPr/>
            </p:nvSpPr>
            <p:spPr bwMode="auto">
              <a:xfrm>
                <a:off x="9104" y="9965"/>
                <a:ext cx="277" cy="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4387850">
                  <a:spcBef>
                    <a:spcPct val="20000"/>
                  </a:spcBef>
                  <a:buChar char="•"/>
                  <a:defRPr sz="15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387850">
                  <a:spcBef>
                    <a:spcPct val="20000"/>
                  </a:spcBef>
                  <a:buChar char="–"/>
                  <a:defRPr sz="13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387850">
                  <a:spcBef>
                    <a:spcPct val="20000"/>
                  </a:spcBef>
                  <a:buChar char="•"/>
                  <a:defRPr sz="1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387850">
                  <a:spcBef>
                    <a:spcPct val="20000"/>
                  </a:spcBef>
                  <a:buChar char="–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387850">
                  <a:spcBef>
                    <a:spcPct val="20000"/>
                  </a:spcBef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38785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9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</a:rPr>
                  <a:t>4th Qtr</a:t>
                </a:r>
                <a:endParaRPr lang="en-US" altLang="en-US" sz="14000"/>
              </a:p>
            </p:txBody>
          </p:sp>
          <p:grpSp>
            <p:nvGrpSpPr>
              <p:cNvPr id="3142" name="Group 105"/>
              <p:cNvGrpSpPr>
                <a:grpSpLocks/>
              </p:cNvGrpSpPr>
              <p:nvPr/>
            </p:nvGrpSpPr>
            <p:grpSpPr bwMode="auto">
              <a:xfrm>
                <a:off x="9407" y="9181"/>
                <a:ext cx="320" cy="214"/>
                <a:chOff x="9407" y="9181"/>
                <a:chExt cx="320" cy="214"/>
              </a:xfrm>
            </p:grpSpPr>
            <p:sp>
              <p:nvSpPr>
                <p:cNvPr id="3143" name="Rectangle 106"/>
                <p:cNvSpPr>
                  <a:spLocks noChangeArrowheads="1"/>
                </p:cNvSpPr>
                <p:nvPr/>
              </p:nvSpPr>
              <p:spPr bwMode="auto">
                <a:xfrm>
                  <a:off x="9407" y="9181"/>
                  <a:ext cx="320" cy="214"/>
                </a:xfrm>
                <a:prstGeom prst="rect">
                  <a:avLst/>
                </a:prstGeom>
                <a:noFill/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4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32" y="9212"/>
                  <a:ext cx="67" cy="28"/>
                </a:xfrm>
                <a:prstGeom prst="rect">
                  <a:avLst/>
                </a:prstGeom>
                <a:solidFill>
                  <a:srgbClr val="80000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5" name="Rectangle 108"/>
                <p:cNvSpPr>
                  <a:spLocks noChangeArrowheads="1"/>
                </p:cNvSpPr>
                <p:nvPr/>
              </p:nvSpPr>
              <p:spPr bwMode="auto">
                <a:xfrm>
                  <a:off x="9522" y="9187"/>
                  <a:ext cx="178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North</a:t>
                  </a:r>
                  <a:endParaRPr lang="en-US" altLang="en-US" sz="11500"/>
                </a:p>
              </p:txBody>
            </p:sp>
            <p:sp>
              <p:nvSpPr>
                <p:cNvPr id="3146" name="Rectangle 109"/>
                <p:cNvSpPr>
                  <a:spLocks noChangeArrowheads="1"/>
                </p:cNvSpPr>
                <p:nvPr/>
              </p:nvSpPr>
              <p:spPr bwMode="auto">
                <a:xfrm>
                  <a:off x="9432" y="9275"/>
                  <a:ext cx="67" cy="28"/>
                </a:xfrm>
                <a:prstGeom prst="rect">
                  <a:avLst/>
                </a:prstGeom>
                <a:solidFill>
                  <a:srgbClr val="800080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7" name="Rectangle 110"/>
                <p:cNvSpPr>
                  <a:spLocks noChangeArrowheads="1"/>
                </p:cNvSpPr>
                <p:nvPr/>
              </p:nvSpPr>
              <p:spPr bwMode="auto">
                <a:xfrm>
                  <a:off x="9522" y="9257"/>
                  <a:ext cx="159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West</a:t>
                  </a:r>
                  <a:endParaRPr lang="en-US" altLang="en-US" sz="11500"/>
                </a:p>
              </p:txBody>
            </p:sp>
            <p:sp>
              <p:nvSpPr>
                <p:cNvPr id="3148" name="Rectangle 111"/>
                <p:cNvSpPr>
                  <a:spLocks noChangeArrowheads="1"/>
                </p:cNvSpPr>
                <p:nvPr/>
              </p:nvSpPr>
              <p:spPr bwMode="auto">
                <a:xfrm>
                  <a:off x="9432" y="9339"/>
                  <a:ext cx="67" cy="28"/>
                </a:xfrm>
                <a:prstGeom prst="rect">
                  <a:avLst/>
                </a:prstGeom>
                <a:solidFill>
                  <a:srgbClr val="FFFF99"/>
                </a:solidFill>
                <a:ln w="4763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8700"/>
                </a:p>
              </p:txBody>
            </p:sp>
            <p:sp>
              <p:nvSpPr>
                <p:cNvPr id="3149" name="Rectangle 112"/>
                <p:cNvSpPr>
                  <a:spLocks noChangeArrowheads="1"/>
                </p:cNvSpPr>
                <p:nvPr/>
              </p:nvSpPr>
              <p:spPr bwMode="auto">
                <a:xfrm>
                  <a:off x="9522" y="9315"/>
                  <a:ext cx="141" cy="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defTabSz="4387850">
                    <a:spcBef>
                      <a:spcPct val="20000"/>
                    </a:spcBef>
                    <a:buChar char="•"/>
                    <a:defRPr sz="15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4387850">
                    <a:spcBef>
                      <a:spcPct val="20000"/>
                    </a:spcBef>
                    <a:buChar char="–"/>
                    <a:defRPr sz="13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4387850">
                    <a:spcBef>
                      <a:spcPct val="20000"/>
                    </a:spcBef>
                    <a:buChar char="•"/>
                    <a:defRPr sz="115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4387850">
                    <a:spcBef>
                      <a:spcPct val="20000"/>
                    </a:spcBef>
                    <a:buChar char="–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4387850">
                    <a:spcBef>
                      <a:spcPct val="20000"/>
                    </a:spcBef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438785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9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b="1">
                      <a:solidFill>
                        <a:srgbClr val="000000"/>
                      </a:solidFill>
                    </a:rPr>
                    <a:t>East</a:t>
                  </a:r>
                  <a:endParaRPr lang="en-US" altLang="en-US" sz="11500"/>
                </a:p>
              </p:txBody>
            </p:sp>
          </p:grpSp>
        </p:grpSp>
        <p:sp>
          <p:nvSpPr>
            <p:cNvPr id="3094" name="Rectangle 113"/>
            <p:cNvSpPr>
              <a:spLocks noChangeArrowheads="1"/>
            </p:cNvSpPr>
            <p:nvPr/>
          </p:nvSpPr>
          <p:spPr bwMode="auto">
            <a:xfrm>
              <a:off x="12455" y="7647"/>
              <a:ext cx="8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38785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38785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38785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38785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38785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</a:rPr>
                <a:t>Chart Title</a:t>
              </a:r>
              <a:endParaRPr lang="en-US" altLang="en-US" sz="22400"/>
            </a:p>
          </p:txBody>
        </p:sp>
      </p:grpSp>
      <p:sp>
        <p:nvSpPr>
          <p:cNvPr id="3082" name="Text Box 116"/>
          <p:cNvSpPr txBox="1">
            <a:spLocks noChangeArrowheads="1"/>
          </p:cNvSpPr>
          <p:nvPr/>
        </p:nvSpPr>
        <p:spPr bwMode="auto">
          <a:xfrm>
            <a:off x="1465263" y="17983200"/>
            <a:ext cx="914082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en-US" altLang="en-US" sz="8700"/>
          </a:p>
        </p:txBody>
      </p:sp>
      <p:sp>
        <p:nvSpPr>
          <p:cNvPr id="3083" name="Text Box 117"/>
          <p:cNvSpPr txBox="1">
            <a:spLocks noChangeArrowheads="1"/>
          </p:cNvSpPr>
          <p:nvPr/>
        </p:nvSpPr>
        <p:spPr bwMode="auto">
          <a:xfrm>
            <a:off x="22677438" y="18681700"/>
            <a:ext cx="91424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box here</a:t>
            </a:r>
          </a:p>
        </p:txBody>
      </p:sp>
      <p:sp>
        <p:nvSpPr>
          <p:cNvPr id="3084" name="Text Box 118"/>
          <p:cNvSpPr txBox="1">
            <a:spLocks noChangeArrowheads="1"/>
          </p:cNvSpPr>
          <p:nvPr/>
        </p:nvSpPr>
        <p:spPr bwMode="auto">
          <a:xfrm>
            <a:off x="12109450" y="23069550"/>
            <a:ext cx="8972550" cy="609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288" tIns="64645" rIns="129288" bIns="64645">
            <a:spAutoFit/>
          </a:bodyPr>
          <a:lstStyle>
            <a:lvl1pPr defTabSz="6145213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45213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45213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45213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45213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45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2500" b="1"/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 b="1"/>
              <a:t>  Table 1. </a:t>
            </a:r>
            <a:r>
              <a:rPr lang="en-US" altLang="en-US" sz="2500"/>
              <a:t>magna non (n=17)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Characteristic	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Age (years)	                   60.9 </a:t>
            </a:r>
            <a:r>
              <a:rPr lang="en-US" altLang="en-US" sz="2500" u="sng"/>
              <a:t>+</a:t>
            </a:r>
            <a:r>
              <a:rPr lang="en-US" altLang="en-US" sz="2500"/>
              <a:t> 9.2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Parity*	                           3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Menopausal	                      17 (100)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Hormone therapy	                       9 (52.9)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Previous posterior repair                                                7 (41.2)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-------------------------------------------------------------------------------------</a:t>
            </a:r>
          </a:p>
          <a:p>
            <a:pPr eaLnBrk="1" hangingPunct="1">
              <a:lnSpc>
                <a:spcPct val="25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Data are presented as mean </a:t>
            </a:r>
            <a:r>
              <a:rPr lang="en-US" altLang="en-US" sz="2500" u="sng"/>
              <a:t>+</a:t>
            </a:r>
            <a:r>
              <a:rPr lang="en-US" altLang="en-US" sz="2500"/>
              <a:t> standard deviation or n (%)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500"/>
              <a:t>     *Data presented as median</a:t>
            </a:r>
            <a:r>
              <a:rPr lang="en-US" altLang="en-US" sz="1900" b="1"/>
              <a:t>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900" b="1"/>
          </a:p>
        </p:txBody>
      </p:sp>
      <p:sp>
        <p:nvSpPr>
          <p:cNvPr id="3085" name="Text Box 119"/>
          <p:cNvSpPr txBox="1">
            <a:spLocks noChangeArrowheads="1"/>
          </p:cNvSpPr>
          <p:nvPr/>
        </p:nvSpPr>
        <p:spPr bwMode="auto">
          <a:xfrm>
            <a:off x="33285113" y="7620000"/>
            <a:ext cx="91408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235" tIns="71117" rIns="142235" bIns="71117">
            <a:spAutoFit/>
          </a:bodyPr>
          <a:lstStyle>
            <a:lvl1pPr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z="3400">
                <a:cs typeface="Arial" panose="020B0604020202020204" pitchFamily="34" charset="0"/>
              </a:rPr>
              <a:t>Text goes here</a:t>
            </a:r>
          </a:p>
        </p:txBody>
      </p:sp>
      <p:sp>
        <p:nvSpPr>
          <p:cNvPr id="3086" name="Text Box 120"/>
          <p:cNvSpPr txBox="1">
            <a:spLocks noChangeArrowheads="1"/>
          </p:cNvSpPr>
          <p:nvPr/>
        </p:nvSpPr>
        <p:spPr bwMode="auto">
          <a:xfrm>
            <a:off x="33285113" y="27711400"/>
            <a:ext cx="91408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782" tIns="56889" rIns="113782" bIns="56889">
            <a:spAutoFit/>
          </a:bodyPr>
          <a:lstStyle>
            <a:lvl1pPr marL="531813" indent="-531813" defTabSz="5851525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85152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85152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85152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85152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851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100">
                <a:cs typeface="Arial" panose="020B0604020202020204" pitchFamily="34" charset="0"/>
              </a:rPr>
              <a:t>Text goes here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1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87" name="Group 127"/>
          <p:cNvGrpSpPr>
            <a:grpSpLocks/>
          </p:cNvGrpSpPr>
          <p:nvPr/>
        </p:nvGrpSpPr>
        <p:grpSpPr bwMode="auto">
          <a:xfrm>
            <a:off x="23461132" y="12655550"/>
            <a:ext cx="7573433" cy="5130800"/>
            <a:chOff x="11084" y="3986"/>
            <a:chExt cx="3578" cy="1616"/>
          </a:xfrm>
        </p:grpSpPr>
        <p:graphicFrame>
          <p:nvGraphicFramePr>
            <p:cNvPr id="2" name="Object 55"/>
            <p:cNvGraphicFramePr>
              <a:graphicFrameLocks noChangeAspect="1"/>
            </p:cNvGraphicFramePr>
            <p:nvPr/>
          </p:nvGraphicFramePr>
          <p:xfrm>
            <a:off x="11084" y="4237"/>
            <a:ext cx="3578" cy="1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92" name="Rectangle 125"/>
            <p:cNvSpPr>
              <a:spLocks noChangeArrowheads="1"/>
            </p:cNvSpPr>
            <p:nvPr/>
          </p:nvSpPr>
          <p:spPr bwMode="auto">
            <a:xfrm>
              <a:off x="12455" y="3986"/>
              <a:ext cx="83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387850">
                <a:spcBef>
                  <a:spcPct val="20000"/>
                </a:spcBef>
                <a:buChar char="•"/>
                <a:defRPr sz="15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387850">
                <a:spcBef>
                  <a:spcPct val="20000"/>
                </a:spcBef>
                <a:buChar char="–"/>
                <a:defRPr sz="13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387850">
                <a:spcBef>
                  <a:spcPct val="20000"/>
                </a:spcBef>
                <a:buChar char="•"/>
                <a:defRPr sz="1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387850">
                <a:spcBef>
                  <a:spcPct val="20000"/>
                </a:spcBef>
                <a:buChar char="–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387850">
                <a:spcBef>
                  <a:spcPct val="20000"/>
                </a:spcBef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38785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</a:rPr>
                <a:t>Chart Title</a:t>
              </a:r>
              <a:endParaRPr lang="en-US" altLang="en-US" sz="22400"/>
            </a:p>
          </p:txBody>
        </p:sp>
      </p:grpSp>
      <p:pic>
        <p:nvPicPr>
          <p:cNvPr id="3088" name="Picture 182" descr="cornerBL"/>
          <p:cNvPicPr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" b="435"/>
          <a:stretch>
            <a:fillRect/>
          </a:stretch>
        </p:blipFill>
        <p:spPr bwMode="auto">
          <a:xfrm>
            <a:off x="0" y="25641300"/>
            <a:ext cx="6450013" cy="727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855525" y="1603375"/>
            <a:ext cx="4706043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2598</TotalTime>
  <Words>97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Curran, Linda M</dc:creator>
  <dc:description>www.MakeSigns.com_x000d_
1.800.347.2744</dc:description>
  <cp:lastModifiedBy>Jamie Nicpon</cp:lastModifiedBy>
  <cp:revision>70</cp:revision>
  <dcterms:created xsi:type="dcterms:W3CDTF">2008-06-06T20:16:50Z</dcterms:created>
  <dcterms:modified xsi:type="dcterms:W3CDTF">2020-06-30T16:24:37Z</dcterms:modified>
</cp:coreProperties>
</file>